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409" r:id="rId3"/>
    <p:sldId id="411" r:id="rId4"/>
    <p:sldId id="412" r:id="rId5"/>
    <p:sldId id="413" r:id="rId6"/>
    <p:sldId id="427" r:id="rId7"/>
    <p:sldId id="428" r:id="rId8"/>
    <p:sldId id="429" r:id="rId9"/>
    <p:sldId id="430" r:id="rId10"/>
    <p:sldId id="431" r:id="rId11"/>
    <p:sldId id="415" r:id="rId12"/>
    <p:sldId id="426" r:id="rId13"/>
  </p:sldIdLst>
  <p:sldSz cx="12192000" cy="6858000"/>
  <p:notesSz cx="6858000" cy="9144000"/>
  <p:embeddedFontLst>
    <p:embeddedFont>
      <p:font typeface="微软雅黑" panose="020B0503020204020204" pitchFamily="34" charset="-122"/>
      <p:regular r:id="rId18"/>
    </p:embeddedFont>
    <p:embeddedFont>
      <p:font typeface="汉仪中宋简" panose="02010600000101010101" charset="-128"/>
      <p:regular r:id="rId19"/>
    </p:embeddedFont>
    <p:embeddedFont>
      <p:font typeface="汉仪文黑-55简" panose="00020600040101010101" charset="-122"/>
      <p:regular r:id="rId20"/>
    </p:embeddedFont>
    <p:embeddedFont>
      <p:font typeface="Calibri" panose="020F0502020204030204" charset="0"/>
      <p:regular r:id="rId21"/>
      <p:bold r:id="rId22"/>
      <p:italic r:id="rId23"/>
      <p:boldItalic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FAB"/>
    <a:srgbClr val="FFFFFF"/>
    <a:srgbClr val="7BB0C9"/>
    <a:srgbClr val="468AAA"/>
    <a:srgbClr val="5F9EBD"/>
    <a:srgbClr val="D9D9D9"/>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24"/>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74.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7.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0.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11.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1493520" y="3958590"/>
            <a:ext cx="9729470" cy="645160"/>
          </a:xfrm>
          <a:prstGeom prst="rect">
            <a:avLst/>
          </a:prstGeom>
          <a:noFill/>
        </p:spPr>
        <p:txBody>
          <a:bodyPr wrap="square" rtlCol="0">
            <a:spAutoFit/>
          </a:bodyPr>
          <a:p>
            <a:pPr algn="ctr"/>
            <a:r>
              <a:rPr lang="zh-CN" altLang="en-US" sz="3600">
                <a:solidFill>
                  <a:srgbClr val="538FAB"/>
                </a:solidFill>
                <a:latin typeface="汉仪中宋简" panose="02010600000101010101" charset="-128"/>
                <a:ea typeface="汉仪中宋简" panose="02010600000101010101" charset="-128"/>
                <a:cs typeface="汉仪文黑-55简" panose="00020600040101010101" charset="-122"/>
                <a:sym typeface="+mn-ea"/>
              </a:rPr>
              <a:t>利用爬虫理论，实现12306抢票小助手系统</a:t>
            </a:r>
            <a:endParaRPr lang="zh-CN" altLang="en-US" sz="3600">
              <a:solidFill>
                <a:srgbClr val="538FAB"/>
              </a:solidFill>
              <a:latin typeface="汉仪中宋简" panose="02010600000101010101" charset="-128"/>
              <a:ea typeface="汉仪中宋简" panose="02010600000101010101" charset="-128"/>
              <a:cs typeface="汉仪文黑-55简" panose="00020600040101010101" charset="-122"/>
              <a:sym typeface="+mn-ea"/>
            </a:endParaRPr>
          </a:p>
        </p:txBody>
      </p:sp>
      <p:sp>
        <p:nvSpPr>
          <p:cNvPr id="13" name="文本框 12"/>
          <p:cNvSpPr txBox="1"/>
          <p:nvPr/>
        </p:nvSpPr>
        <p:spPr>
          <a:xfrm>
            <a:off x="4059555" y="4812665"/>
            <a:ext cx="4598035" cy="521970"/>
          </a:xfrm>
          <a:prstGeom prst="rect">
            <a:avLst/>
          </a:prstGeom>
          <a:noFill/>
        </p:spPr>
        <p:txBody>
          <a:bodyPr wrap="square" rtlCol="0">
            <a:spAutoFit/>
          </a:bodyPr>
          <a:p>
            <a:pPr algn="l"/>
            <a:r>
              <a:rPr lang="zh-CN" altLang="en-US" sz="2800">
                <a:solidFill>
                  <a:srgbClr val="22303B"/>
                </a:solidFill>
                <a:latin typeface="汉仪中宋简" panose="02010600000101010101" charset="-128"/>
                <a:ea typeface="汉仪中宋简" panose="02010600000101010101" charset="-128"/>
                <a:cs typeface="汉仪中宋简" panose="02010600000101010101" charset="-128"/>
              </a:rPr>
              <a:t>汇报人：</a:t>
            </a:r>
            <a:r>
              <a:rPr lang="en-US" altLang="zh-CN" sz="2800">
                <a:solidFill>
                  <a:srgbClr val="22303B"/>
                </a:solidFill>
                <a:latin typeface="汉仪中宋简" panose="02010600000101010101" charset="-128"/>
                <a:ea typeface="汉仪中宋简" panose="02010600000101010101" charset="-128"/>
                <a:cs typeface="汉仪中宋简" panose="02010600000101010101" charset="-128"/>
              </a:rPr>
              <a:t>20321223 </a:t>
            </a:r>
            <a:r>
              <a:rPr lang="zh-CN" altLang="en-US" sz="2800">
                <a:solidFill>
                  <a:srgbClr val="22303B"/>
                </a:solidFill>
                <a:latin typeface="汉仪中宋简" panose="02010600000101010101" charset="-128"/>
                <a:ea typeface="汉仪中宋简" panose="02010600000101010101" charset="-128"/>
                <a:cs typeface="汉仪中宋简" panose="02010600000101010101" charset="-128"/>
              </a:rPr>
              <a:t>鄢阳天</a:t>
            </a:r>
            <a:endParaRPr lang="zh-CN" altLang="en-US" sz="2800">
              <a:solidFill>
                <a:srgbClr val="22303B"/>
              </a:solidFill>
              <a:latin typeface="汉仪中宋简" panose="02010600000101010101" charset="-128"/>
              <a:ea typeface="汉仪中宋简" panose="02010600000101010101" charset="-128"/>
              <a:cs typeface="汉仪中宋简" panose="02010600000101010101" charset="-128"/>
            </a:endParaRPr>
          </a:p>
        </p:txBody>
      </p:sp>
      <p:sp>
        <p:nvSpPr>
          <p:cNvPr id="5" name="文本框 4"/>
          <p:cNvSpPr txBox="1"/>
          <p:nvPr/>
        </p:nvSpPr>
        <p:spPr>
          <a:xfrm>
            <a:off x="4657090" y="1419225"/>
            <a:ext cx="2978785" cy="706755"/>
          </a:xfrm>
          <a:prstGeom prst="rect">
            <a:avLst/>
          </a:prstGeom>
          <a:noFill/>
        </p:spPr>
        <p:txBody>
          <a:bodyPr wrap="square" rtlCol="0">
            <a:spAutoFit/>
          </a:bodyPr>
          <a:p>
            <a:pPr algn="dist"/>
            <a:r>
              <a:rPr lang="en-US" altLang="zh-CN" sz="4000">
                <a:solidFill>
                  <a:srgbClr val="538FAB"/>
                </a:solidFill>
                <a:latin typeface="汉仪中宋简" panose="02010600000101010101" charset="-128"/>
                <a:ea typeface="汉仪中宋简" panose="02010600000101010101" charset="-128"/>
                <a:sym typeface="+mn-ea"/>
              </a:rPr>
              <a:t>早前汇报</a:t>
            </a:r>
            <a:endParaRPr lang="en-US" altLang="zh-CN" sz="4000" dirty="0">
              <a:solidFill>
                <a:srgbClr val="538FAB"/>
              </a:solidFill>
              <a:latin typeface="汉仪中宋简" panose="02010600000101010101" charset="-128"/>
              <a:ea typeface="汉仪中宋简" panose="02010600000101010101" charset="-128"/>
              <a:cs typeface="Arial" panose="020B0604020202020204" pitchFamily="34" charset="0"/>
              <a:sym typeface="+mn-ea"/>
            </a:endParaRPr>
          </a:p>
        </p:txBody>
      </p:sp>
      <p:grpSp>
        <p:nvGrpSpPr>
          <p:cNvPr id="12" name="组合 11"/>
          <p:cNvGrpSpPr/>
          <p:nvPr/>
        </p:nvGrpSpPr>
        <p:grpSpPr>
          <a:xfrm>
            <a:off x="671830" y="6188710"/>
            <a:ext cx="481330" cy="105410"/>
            <a:chOff x="945" y="10224"/>
            <a:chExt cx="758" cy="166"/>
          </a:xfrm>
        </p:grpSpPr>
        <p:sp>
          <p:nvSpPr>
            <p:cNvPr id="4" name="椭圆 3"/>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6" name="椭圆 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0" name="椭圆 9"/>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grpSp>
        <p:nvGrpSpPr>
          <p:cNvPr id="14" name="组合 13"/>
          <p:cNvGrpSpPr/>
          <p:nvPr/>
        </p:nvGrpSpPr>
        <p:grpSpPr>
          <a:xfrm>
            <a:off x="10742295" y="514350"/>
            <a:ext cx="481330" cy="105410"/>
            <a:chOff x="945" y="10224"/>
            <a:chExt cx="758" cy="166"/>
          </a:xfrm>
        </p:grpSpPr>
        <p:sp>
          <p:nvSpPr>
            <p:cNvPr id="15" name="椭圆 14"/>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6" name="椭圆 1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7" name="椭圆 16"/>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sp>
        <p:nvSpPr>
          <p:cNvPr id="2" name="矩形 259"/>
          <p:cNvSpPr>
            <a:spLocks noChangeArrowheads="1"/>
          </p:cNvSpPr>
          <p:nvPr/>
        </p:nvSpPr>
        <p:spPr bwMode="auto">
          <a:xfrm>
            <a:off x="4994275" y="2365375"/>
            <a:ext cx="2305050" cy="1353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None/>
            </a:pPr>
            <a:r>
              <a:rPr lang="en-US" altLang="zh-CN" sz="8800" b="1">
                <a:solidFill>
                  <a:srgbClr val="538FAB"/>
                </a:solidFill>
                <a:latin typeface="汉仪中宋简" panose="02010600000101010101" charset="-128"/>
                <a:ea typeface="汉仪中宋简" panose="02010600000101010101" charset="-128"/>
              </a:rPr>
              <a:t>6.26</a:t>
            </a:r>
            <a:endParaRPr lang="en-US" altLang="zh-CN" sz="8800" b="1" cap="all" dirty="0">
              <a:solidFill>
                <a:srgbClr val="538FAB"/>
              </a:solidFill>
              <a:latin typeface="汉仪中宋简" panose="02010600000101010101" charset="-128"/>
              <a:ea typeface="汉仪中宋简" panose="02010600000101010101" charset="-128"/>
              <a:cs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2" name="组合 11"/>
          <p:cNvGrpSpPr/>
          <p:nvPr/>
        </p:nvGrpSpPr>
        <p:grpSpPr>
          <a:xfrm>
            <a:off x="671830" y="6188710"/>
            <a:ext cx="481330" cy="105410"/>
            <a:chOff x="945" y="10224"/>
            <a:chExt cx="758" cy="166"/>
          </a:xfrm>
        </p:grpSpPr>
        <p:sp>
          <p:nvSpPr>
            <p:cNvPr id="4" name="椭圆 3"/>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6" name="椭圆 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0" name="椭圆 9"/>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grpSp>
        <p:nvGrpSpPr>
          <p:cNvPr id="14" name="组合 13"/>
          <p:cNvGrpSpPr/>
          <p:nvPr/>
        </p:nvGrpSpPr>
        <p:grpSpPr>
          <a:xfrm>
            <a:off x="10742295" y="514350"/>
            <a:ext cx="481330" cy="105410"/>
            <a:chOff x="945" y="10224"/>
            <a:chExt cx="758" cy="166"/>
          </a:xfrm>
        </p:grpSpPr>
        <p:sp>
          <p:nvSpPr>
            <p:cNvPr id="15" name="椭圆 14"/>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6" name="椭圆 1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7" name="椭圆 16"/>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grpSp>
        <p:nvGrpSpPr>
          <p:cNvPr id="29" name="组合 28"/>
          <p:cNvGrpSpPr/>
          <p:nvPr/>
        </p:nvGrpSpPr>
        <p:grpSpPr>
          <a:xfrm rot="0">
            <a:off x="5130800" y="1719580"/>
            <a:ext cx="1930400" cy="1836420"/>
            <a:chOff x="3161" y="4632"/>
            <a:chExt cx="1290" cy="1227"/>
          </a:xfrm>
        </p:grpSpPr>
        <p:sp>
          <p:nvSpPr>
            <p:cNvPr id="18" name="半闭框 17"/>
            <p:cNvSpPr/>
            <p:nvPr/>
          </p:nvSpPr>
          <p:spPr>
            <a:xfrm>
              <a:off x="3161" y="4632"/>
              <a:ext cx="1290" cy="1227"/>
            </a:xfrm>
            <a:prstGeom prst="halfFrame">
              <a:avLst>
                <a:gd name="adj1" fmla="val 11660"/>
                <a:gd name="adj2" fmla="val 12704"/>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汉仪中宋简" panose="02010600000101010101" charset="-128"/>
                <a:ea typeface="汉仪中宋简" panose="02010600000101010101" charset="-128"/>
              </a:endParaRPr>
            </a:p>
          </p:txBody>
        </p:sp>
        <p:sp>
          <p:nvSpPr>
            <p:cNvPr id="28" name="文本框 27"/>
            <p:cNvSpPr txBox="1"/>
            <p:nvPr/>
          </p:nvSpPr>
          <p:spPr>
            <a:xfrm>
              <a:off x="3363" y="4782"/>
              <a:ext cx="1088" cy="1048"/>
            </a:xfrm>
            <a:prstGeom prst="rect">
              <a:avLst/>
            </a:prstGeom>
            <a:noFill/>
          </p:spPr>
          <p:txBody>
            <a:bodyPr wrap="square" rtlCol="0">
              <a:spAutoFit/>
            </a:bodyPr>
            <a:p>
              <a:pPr algn="ctr"/>
              <a:r>
                <a:rPr lang="en-US" altLang="zh-CN" sz="9600">
                  <a:solidFill>
                    <a:srgbClr val="538FAB"/>
                  </a:solidFill>
                  <a:latin typeface="汉仪中宋简" panose="02010600000101010101" charset="-128"/>
                  <a:ea typeface="汉仪中宋简" panose="02010600000101010101" charset="-128"/>
                </a:rPr>
                <a:t>02</a:t>
              </a:r>
              <a:endParaRPr lang="en-US" altLang="zh-CN" sz="9600">
                <a:solidFill>
                  <a:srgbClr val="538FAB"/>
                </a:solidFill>
                <a:latin typeface="汉仪中宋简" panose="02010600000101010101" charset="-128"/>
                <a:ea typeface="汉仪中宋简" panose="02010600000101010101" charset="-128"/>
              </a:endParaRPr>
            </a:p>
          </p:txBody>
        </p:sp>
      </p:grpSp>
      <p:grpSp>
        <p:nvGrpSpPr>
          <p:cNvPr id="2" name="组合 1"/>
          <p:cNvGrpSpPr/>
          <p:nvPr/>
        </p:nvGrpSpPr>
        <p:grpSpPr>
          <a:xfrm>
            <a:off x="3932337" y="3796030"/>
            <a:ext cx="4326646" cy="1075690"/>
            <a:chOff x="11257" y="4627"/>
            <a:chExt cx="4776" cy="1694"/>
          </a:xfrm>
        </p:grpSpPr>
        <p:sp>
          <p:nvSpPr>
            <p:cNvPr id="3" name="矩形 2"/>
            <p:cNvSpPr/>
            <p:nvPr/>
          </p:nvSpPr>
          <p:spPr>
            <a:xfrm>
              <a:off x="11257" y="4627"/>
              <a:ext cx="4776" cy="1308"/>
            </a:xfrm>
            <a:prstGeom prst="rect">
              <a:avLst/>
            </a:prstGeom>
          </p:spPr>
          <p:txBody>
            <a:bodyPr wrap="square" lIns="0" tIns="0" rIns="0" bIns="0">
              <a:spAutoFit/>
            </a:bodyPr>
            <a:p>
              <a:r>
                <a:rPr lang="zh-CN" altLang="en-US" sz="5400">
                  <a:solidFill>
                    <a:srgbClr val="538FAB"/>
                  </a:solidFill>
                  <a:latin typeface="汉仪中宋简" panose="02010600000101010101" charset="-128"/>
                  <a:ea typeface="汉仪中宋简" panose="02010600000101010101" charset="-128"/>
                  <a:sym typeface="Arial" panose="020B0604020202020204" pitchFamily="34" charset="0"/>
                </a:rPr>
                <a:t>6.2</a:t>
              </a:r>
              <a:r>
                <a:rPr lang="en-US" altLang="zh-CN" sz="5400">
                  <a:solidFill>
                    <a:srgbClr val="538FAB"/>
                  </a:solidFill>
                  <a:latin typeface="汉仪中宋简" panose="02010600000101010101" charset="-128"/>
                  <a:ea typeface="汉仪中宋简" panose="02010600000101010101" charset="-128"/>
                  <a:sym typeface="Arial" panose="020B0604020202020204" pitchFamily="34" charset="0"/>
                </a:rPr>
                <a:t>7</a:t>
              </a:r>
              <a:r>
                <a:rPr lang="zh-CN" altLang="en-US" sz="5400">
                  <a:solidFill>
                    <a:srgbClr val="538FAB"/>
                  </a:solidFill>
                  <a:latin typeface="汉仪中宋简" panose="02010600000101010101" charset="-128"/>
                  <a:ea typeface="汉仪中宋简" panose="02010600000101010101" charset="-128"/>
                  <a:sym typeface="Arial" panose="020B0604020202020204" pitchFamily="34" charset="0"/>
                </a:rPr>
                <a:t>工作</a:t>
              </a:r>
              <a:r>
                <a:rPr lang="zh-CN" altLang="en-US" sz="5400">
                  <a:solidFill>
                    <a:srgbClr val="538FAB"/>
                  </a:solidFill>
                  <a:latin typeface="汉仪中宋简" panose="02010600000101010101" charset="-128"/>
                  <a:ea typeface="汉仪中宋简" panose="02010600000101010101" charset="-128"/>
                  <a:sym typeface="Arial" panose="020B0604020202020204" pitchFamily="34" charset="0"/>
                </a:rPr>
                <a:t>计划</a:t>
              </a:r>
              <a:endParaRPr lang="zh-CN" altLang="en-US" sz="5400">
                <a:solidFill>
                  <a:srgbClr val="538FAB"/>
                </a:solidFill>
                <a:latin typeface="汉仪中宋简" panose="02010600000101010101" charset="-128"/>
                <a:ea typeface="汉仪中宋简" panose="02010600000101010101" charset="-128"/>
                <a:sym typeface="Arial" panose="020B0604020202020204" pitchFamily="34" charset="0"/>
              </a:endParaRPr>
            </a:p>
          </p:txBody>
        </p:sp>
        <p:sp>
          <p:nvSpPr>
            <p:cNvPr id="11" name="TextBox 11"/>
            <p:cNvSpPr txBox="1"/>
            <p:nvPr/>
          </p:nvSpPr>
          <p:spPr>
            <a:xfrm>
              <a:off x="12848" y="5935"/>
              <a:ext cx="1593" cy="386"/>
            </a:xfrm>
            <a:prstGeom prst="rect">
              <a:avLst/>
            </a:prstGeom>
            <a:noFill/>
          </p:spPr>
          <p:txBody>
            <a:bodyPr wrap="square" rtlCol="0">
              <a:spAutoFit/>
            </a:bodyPr>
            <a:p>
              <a:pPr marL="0" lvl="1" indent="0" algn="l">
                <a:buFont typeface="Arial" panose="020B0604020202020204" pitchFamily="34" charset="0"/>
                <a:buNone/>
              </a:pPr>
              <a:r>
                <a:rPr lang="zh-CN" altLang="en-US" sz="1000">
                  <a:solidFill>
                    <a:schemeClr val="bg1">
                      <a:lumMod val="50000"/>
                    </a:schemeClr>
                  </a:solidFill>
                  <a:latin typeface="汉仪中宋简" panose="02010600000101010101" charset="-128"/>
                  <a:ea typeface="汉仪中宋简" panose="02010600000101010101" charset="-128"/>
                  <a:sym typeface="Arial" panose="020B0604020202020204" pitchFamily="34" charset="0"/>
                </a:rPr>
                <a:t>6.25 Work </a:t>
              </a:r>
              <a:r>
                <a:rPr lang="en-US" altLang="zh-CN" sz="1000">
                  <a:solidFill>
                    <a:schemeClr val="bg1">
                      <a:lumMod val="50000"/>
                    </a:schemeClr>
                  </a:solidFill>
                  <a:latin typeface="汉仪中宋简" panose="02010600000101010101" charset="-128"/>
                  <a:ea typeface="汉仪中宋简" panose="02010600000101010101" charset="-128"/>
                  <a:sym typeface="Arial" panose="020B0604020202020204" pitchFamily="34" charset="0"/>
                </a:rPr>
                <a:t>plan</a:t>
              </a:r>
              <a:endParaRPr lang="en-US" altLang="zh-CN" sz="1000">
                <a:solidFill>
                  <a:schemeClr val="bg1">
                    <a:lumMod val="50000"/>
                  </a:schemeClr>
                </a:solidFill>
                <a:latin typeface="汉仪中宋简" panose="02010600000101010101" charset="-128"/>
                <a:ea typeface="汉仪中宋简" panose="02010600000101010101" charset="-128"/>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4" name="组合 3"/>
          <p:cNvGrpSpPr/>
          <p:nvPr/>
        </p:nvGrpSpPr>
        <p:grpSpPr>
          <a:xfrm>
            <a:off x="4678045" y="612775"/>
            <a:ext cx="2836545" cy="669290"/>
            <a:chOff x="7367" y="935"/>
            <a:chExt cx="4467" cy="1054"/>
          </a:xfrm>
        </p:grpSpPr>
        <p:sp>
          <p:nvSpPr>
            <p:cNvPr id="7" name="文本框 6"/>
            <p:cNvSpPr txBox="1"/>
            <p:nvPr/>
          </p:nvSpPr>
          <p:spPr>
            <a:xfrm>
              <a:off x="7367" y="935"/>
              <a:ext cx="4467" cy="822"/>
            </a:xfrm>
            <a:prstGeom prst="rect">
              <a:avLst/>
            </a:prstGeom>
            <a:noFill/>
          </p:spPr>
          <p:txBody>
            <a:bodyPr wrap="square" rtlCol="0">
              <a:spAutoFit/>
            </a:bodyPr>
            <a:p>
              <a:pPr algn="ctr"/>
              <a:r>
                <a:rPr lang="zh-CN" altLang="en-US" sz="2800">
                  <a:solidFill>
                    <a:srgbClr val="538FAB"/>
                  </a:solidFill>
                  <a:latin typeface="汉仪中宋简" panose="02010600000101010101" charset="-128"/>
                  <a:ea typeface="汉仪中宋简" panose="02010600000101010101" charset="-128"/>
                  <a:sym typeface="+mn-ea"/>
                </a:rPr>
                <a:t>工作</a:t>
              </a:r>
              <a:r>
                <a:rPr lang="zh-CN" altLang="en-US" sz="2800">
                  <a:solidFill>
                    <a:srgbClr val="538FAB"/>
                  </a:solidFill>
                  <a:latin typeface="汉仪中宋简" panose="02010600000101010101" charset="-128"/>
                  <a:ea typeface="汉仪中宋简" panose="02010600000101010101" charset="-128"/>
                  <a:sym typeface="+mn-ea"/>
                </a:rPr>
                <a:t>计划</a:t>
              </a:r>
              <a:endParaRPr lang="zh-CN" altLang="en-US" sz="2800">
                <a:solidFill>
                  <a:srgbClr val="538FAB"/>
                </a:solidFill>
                <a:latin typeface="汉仪中宋简" panose="02010600000101010101" charset="-128"/>
                <a:ea typeface="汉仪中宋简" panose="02010600000101010101" charset="-128"/>
                <a:sym typeface="+mn-ea"/>
              </a:endParaRPr>
            </a:p>
          </p:txBody>
        </p:sp>
        <p:sp>
          <p:nvSpPr>
            <p:cNvPr id="8" name="文本框 7"/>
            <p:cNvSpPr txBox="1"/>
            <p:nvPr/>
          </p:nvSpPr>
          <p:spPr>
            <a:xfrm>
              <a:off x="7902" y="1652"/>
              <a:ext cx="3396" cy="337"/>
            </a:xfrm>
            <a:prstGeom prst="rect">
              <a:avLst/>
            </a:prstGeom>
            <a:noFill/>
          </p:spPr>
          <p:txBody>
            <a:bodyPr wrap="square" rtlCol="0">
              <a:spAutoFit/>
            </a:bodyPr>
            <a:p>
              <a:pPr algn="dist"/>
              <a:r>
                <a:rPr lang="en-US" altLang="zh-CN" sz="800">
                  <a:solidFill>
                    <a:srgbClr val="538FAB"/>
                  </a:solidFill>
                  <a:latin typeface="汉仪中宋简" panose="02010600000101010101" charset="-128"/>
                  <a:ea typeface="汉仪中宋简" panose="02010600000101010101" charset="-128"/>
                  <a:sym typeface="+mn-ea"/>
                </a:rPr>
                <a:t>Plan</a:t>
              </a:r>
              <a:r>
                <a:rPr lang="zh-CN" altLang="en-US" sz="800">
                  <a:solidFill>
                    <a:srgbClr val="538FAB"/>
                  </a:solidFill>
                  <a:latin typeface="汉仪中宋简" panose="02010600000101010101" charset="-128"/>
                  <a:ea typeface="汉仪中宋简" panose="02010600000101010101" charset="-128"/>
                  <a:sym typeface="+mn-ea"/>
                </a:rPr>
                <a:t> of work contents</a:t>
              </a:r>
              <a:endParaRPr lang="zh-CN" altLang="en-US" sz="800">
                <a:solidFill>
                  <a:srgbClr val="538FAB"/>
                </a:solidFill>
                <a:latin typeface="汉仪中宋简" panose="02010600000101010101" charset="-128"/>
                <a:ea typeface="汉仪中宋简" panose="02010600000101010101" charset="-128"/>
                <a:sym typeface="+mn-ea"/>
              </a:endParaRPr>
            </a:p>
          </p:txBody>
        </p:sp>
      </p:grpSp>
      <p:grpSp>
        <p:nvGrpSpPr>
          <p:cNvPr id="10" name="组合 9"/>
          <p:cNvGrpSpPr/>
          <p:nvPr/>
        </p:nvGrpSpPr>
        <p:grpSpPr>
          <a:xfrm>
            <a:off x="3470275" y="1844040"/>
            <a:ext cx="5161915" cy="793750"/>
            <a:chOff x="5465" y="2904"/>
            <a:chExt cx="8129" cy="1250"/>
          </a:xfrm>
        </p:grpSpPr>
        <p:sp>
          <p:nvSpPr>
            <p:cNvPr id="16" name="TextBox 19"/>
            <p:cNvSpPr txBox="1"/>
            <p:nvPr/>
          </p:nvSpPr>
          <p:spPr>
            <a:xfrm>
              <a:off x="6856" y="3007"/>
              <a:ext cx="6738"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程序部分实现在</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12306</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网页上的预定车票的</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功能</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sp>
          <p:nvSpPr>
            <p:cNvPr id="17" name="椭圆 16"/>
            <p:cNvSpPr/>
            <p:nvPr/>
          </p:nvSpPr>
          <p:spPr>
            <a:xfrm>
              <a:off x="5465" y="2904"/>
              <a:ext cx="1250" cy="1250"/>
            </a:xfrm>
            <a:prstGeom prst="ellipse">
              <a:avLst/>
            </a:prstGeom>
            <a:solidFill>
              <a:srgbClr val="7BB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01</a:t>
              </a:r>
              <a:endParaRPr lang="en-US" altLang="zh-CN">
                <a:solidFill>
                  <a:schemeClr val="bg1"/>
                </a:solidFill>
                <a:latin typeface="汉仪中宋简" panose="02010600000101010101" charset="-128"/>
                <a:ea typeface="汉仪中宋简" panose="02010600000101010101" charset="-128"/>
              </a:endParaRPr>
            </a:p>
          </p:txBody>
        </p:sp>
      </p:grpSp>
      <p:grpSp>
        <p:nvGrpSpPr>
          <p:cNvPr id="5" name="组合 4"/>
          <p:cNvGrpSpPr/>
          <p:nvPr/>
        </p:nvGrpSpPr>
        <p:grpSpPr>
          <a:xfrm rot="0">
            <a:off x="3470275" y="2847340"/>
            <a:ext cx="5252720" cy="793750"/>
            <a:chOff x="6511" y="4459"/>
            <a:chExt cx="8272" cy="1250"/>
          </a:xfrm>
        </p:grpSpPr>
        <p:sp>
          <p:nvSpPr>
            <p:cNvPr id="18" name="椭圆 17"/>
            <p:cNvSpPr/>
            <p:nvPr/>
          </p:nvSpPr>
          <p:spPr>
            <a:xfrm>
              <a:off x="6511" y="4459"/>
              <a:ext cx="1250" cy="1250"/>
            </a:xfrm>
            <a:prstGeom prst="ellipse">
              <a:avLst/>
            </a:prstGeom>
            <a:solidFill>
              <a:srgbClr val="468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02</a:t>
              </a:r>
              <a:endParaRPr lang="en-US" altLang="zh-CN">
                <a:solidFill>
                  <a:schemeClr val="bg1"/>
                </a:solidFill>
                <a:latin typeface="汉仪中宋简" panose="02010600000101010101" charset="-128"/>
                <a:ea typeface="汉仪中宋简" panose="02010600000101010101" charset="-128"/>
              </a:endParaRPr>
            </a:p>
          </p:txBody>
        </p:sp>
        <p:sp>
          <p:nvSpPr>
            <p:cNvPr id="20" name="TextBox 19"/>
            <p:cNvSpPr txBox="1"/>
            <p:nvPr/>
          </p:nvSpPr>
          <p:spPr>
            <a:xfrm>
              <a:off x="7902" y="4562"/>
              <a:ext cx="6881"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程序部分完善</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Chrome</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扩展页面，增加查询结果显示与预定车票</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页面</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grpSp>
        <p:nvGrpSpPr>
          <p:cNvPr id="6" name="组合 5"/>
          <p:cNvGrpSpPr/>
          <p:nvPr/>
        </p:nvGrpSpPr>
        <p:grpSpPr>
          <a:xfrm rot="0">
            <a:off x="3470275" y="3850640"/>
            <a:ext cx="5114290" cy="793750"/>
            <a:chOff x="6511" y="6039"/>
            <a:chExt cx="8054" cy="1250"/>
          </a:xfrm>
        </p:grpSpPr>
        <p:sp>
          <p:nvSpPr>
            <p:cNvPr id="19" name="椭圆 18"/>
            <p:cNvSpPr/>
            <p:nvPr/>
          </p:nvSpPr>
          <p:spPr>
            <a:xfrm>
              <a:off x="6511" y="6039"/>
              <a:ext cx="1250" cy="1250"/>
            </a:xfrm>
            <a:prstGeom prst="ellipse">
              <a:avLst/>
            </a:prstGeom>
            <a:solidFill>
              <a:srgbClr val="7BB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03</a:t>
              </a:r>
              <a:endParaRPr lang="en-US" altLang="zh-CN">
                <a:solidFill>
                  <a:schemeClr val="bg1"/>
                </a:solidFill>
                <a:latin typeface="汉仪中宋简" panose="02010600000101010101" charset="-128"/>
                <a:ea typeface="汉仪中宋简" panose="02010600000101010101" charset="-128"/>
              </a:endParaRPr>
            </a:p>
          </p:txBody>
        </p:sp>
        <p:sp>
          <p:nvSpPr>
            <p:cNvPr id="21" name="TextBox 19"/>
            <p:cNvSpPr txBox="1"/>
            <p:nvPr/>
          </p:nvSpPr>
          <p:spPr>
            <a:xfrm>
              <a:off x="7902" y="6142"/>
              <a:ext cx="6663"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文档部分根据已有代码初步进行项目文档有关具体代码章节的撰写</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grpSp>
        <p:nvGrpSpPr>
          <p:cNvPr id="9" name="组合 8"/>
          <p:cNvGrpSpPr/>
          <p:nvPr/>
        </p:nvGrpSpPr>
        <p:grpSpPr>
          <a:xfrm rot="0">
            <a:off x="3470275" y="4853940"/>
            <a:ext cx="5252720" cy="793750"/>
            <a:chOff x="6511" y="7619"/>
            <a:chExt cx="8272" cy="1250"/>
          </a:xfrm>
        </p:grpSpPr>
        <p:sp>
          <p:nvSpPr>
            <p:cNvPr id="2" name="椭圆 1"/>
            <p:cNvSpPr/>
            <p:nvPr/>
          </p:nvSpPr>
          <p:spPr>
            <a:xfrm>
              <a:off x="6511" y="7619"/>
              <a:ext cx="1250" cy="1250"/>
            </a:xfrm>
            <a:prstGeom prst="ellipse">
              <a:avLst/>
            </a:prstGeom>
            <a:solidFill>
              <a:srgbClr val="468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04</a:t>
              </a:r>
              <a:endParaRPr lang="en-US" altLang="zh-CN">
                <a:solidFill>
                  <a:schemeClr val="bg1"/>
                </a:solidFill>
                <a:latin typeface="汉仪中宋简" panose="02010600000101010101" charset="-128"/>
                <a:ea typeface="汉仪中宋简" panose="02010600000101010101" charset="-128"/>
              </a:endParaRPr>
            </a:p>
          </p:txBody>
        </p:sp>
        <p:sp>
          <p:nvSpPr>
            <p:cNvPr id="3" name="TextBox 19"/>
            <p:cNvSpPr txBox="1"/>
            <p:nvPr/>
          </p:nvSpPr>
          <p:spPr>
            <a:xfrm>
              <a:off x="7902" y="7722"/>
              <a:ext cx="6881"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展示部分</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根据已有代码初步进行</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展示PPT中有关具体代码部分的制作</a:t>
              </a:r>
              <a:endParaRPr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2" name="组合 11"/>
          <p:cNvGrpSpPr/>
          <p:nvPr/>
        </p:nvGrpSpPr>
        <p:grpSpPr>
          <a:xfrm>
            <a:off x="671830" y="6188710"/>
            <a:ext cx="481330" cy="105410"/>
            <a:chOff x="945" y="10224"/>
            <a:chExt cx="758" cy="166"/>
          </a:xfrm>
        </p:grpSpPr>
        <p:sp>
          <p:nvSpPr>
            <p:cNvPr id="4" name="椭圆 3"/>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6" name="椭圆 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0" name="椭圆 9"/>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grpSp>
        <p:nvGrpSpPr>
          <p:cNvPr id="14" name="组合 13"/>
          <p:cNvGrpSpPr/>
          <p:nvPr/>
        </p:nvGrpSpPr>
        <p:grpSpPr>
          <a:xfrm>
            <a:off x="10742295" y="514350"/>
            <a:ext cx="481330" cy="105410"/>
            <a:chOff x="945" y="10224"/>
            <a:chExt cx="758" cy="166"/>
          </a:xfrm>
        </p:grpSpPr>
        <p:sp>
          <p:nvSpPr>
            <p:cNvPr id="15" name="椭圆 14"/>
            <p:cNvSpPr/>
            <p:nvPr/>
          </p:nvSpPr>
          <p:spPr>
            <a:xfrm>
              <a:off x="945"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6" name="椭圆 15"/>
            <p:cNvSpPr/>
            <p:nvPr/>
          </p:nvSpPr>
          <p:spPr>
            <a:xfrm>
              <a:off x="1241" y="10224"/>
              <a:ext cx="166" cy="166"/>
            </a:xfrm>
            <a:prstGeom prst="ellipse">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sp>
          <p:nvSpPr>
            <p:cNvPr id="17" name="椭圆 16"/>
            <p:cNvSpPr/>
            <p:nvPr/>
          </p:nvSpPr>
          <p:spPr>
            <a:xfrm>
              <a:off x="1537" y="10224"/>
              <a:ext cx="166" cy="166"/>
            </a:xfrm>
            <a:prstGeom prst="ellipse">
              <a:avLst/>
            </a:prstGeom>
            <a:noFill/>
            <a:ln>
              <a:solidFill>
                <a:srgbClr val="538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中宋简" panose="02010600000101010101" charset="-128"/>
                <a:ea typeface="汉仪中宋简" panose="02010600000101010101" charset="-128"/>
              </a:endParaRPr>
            </a:p>
          </p:txBody>
        </p:sp>
      </p:grpSp>
      <p:grpSp>
        <p:nvGrpSpPr>
          <p:cNvPr id="29" name="组合 28"/>
          <p:cNvGrpSpPr/>
          <p:nvPr/>
        </p:nvGrpSpPr>
        <p:grpSpPr>
          <a:xfrm rot="0">
            <a:off x="5130800" y="1719580"/>
            <a:ext cx="1930400" cy="1836420"/>
            <a:chOff x="3161" y="4632"/>
            <a:chExt cx="1290" cy="1227"/>
          </a:xfrm>
        </p:grpSpPr>
        <p:sp>
          <p:nvSpPr>
            <p:cNvPr id="18" name="半闭框 17"/>
            <p:cNvSpPr/>
            <p:nvPr/>
          </p:nvSpPr>
          <p:spPr>
            <a:xfrm>
              <a:off x="3161" y="4632"/>
              <a:ext cx="1290" cy="1227"/>
            </a:xfrm>
            <a:prstGeom prst="halfFrame">
              <a:avLst>
                <a:gd name="adj1" fmla="val 11660"/>
                <a:gd name="adj2" fmla="val 12704"/>
              </a:avLst>
            </a:prstGeom>
            <a:solidFill>
              <a:srgbClr val="5F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汉仪中宋简" panose="02010600000101010101" charset="-128"/>
                <a:ea typeface="汉仪中宋简" panose="02010600000101010101" charset="-128"/>
              </a:endParaRPr>
            </a:p>
          </p:txBody>
        </p:sp>
        <p:sp>
          <p:nvSpPr>
            <p:cNvPr id="28" name="文本框 27"/>
            <p:cNvSpPr txBox="1"/>
            <p:nvPr/>
          </p:nvSpPr>
          <p:spPr>
            <a:xfrm>
              <a:off x="3363" y="4782"/>
              <a:ext cx="1088" cy="1048"/>
            </a:xfrm>
            <a:prstGeom prst="rect">
              <a:avLst/>
            </a:prstGeom>
            <a:noFill/>
          </p:spPr>
          <p:txBody>
            <a:bodyPr wrap="square" rtlCol="0">
              <a:spAutoFit/>
            </a:bodyPr>
            <a:p>
              <a:pPr algn="ctr"/>
              <a:r>
                <a:rPr lang="en-US" altLang="zh-CN" sz="9600">
                  <a:solidFill>
                    <a:srgbClr val="538FAB"/>
                  </a:solidFill>
                  <a:latin typeface="汉仪中宋简" panose="02010600000101010101" charset="-128"/>
                  <a:ea typeface="汉仪中宋简" panose="02010600000101010101" charset="-128"/>
                </a:rPr>
                <a:t>01</a:t>
              </a:r>
              <a:endParaRPr lang="en-US" altLang="zh-CN" sz="9600">
                <a:solidFill>
                  <a:srgbClr val="538FAB"/>
                </a:solidFill>
                <a:latin typeface="汉仪中宋简" panose="02010600000101010101" charset="-128"/>
                <a:ea typeface="汉仪中宋简" panose="02010600000101010101" charset="-128"/>
              </a:endParaRPr>
            </a:p>
          </p:txBody>
        </p:sp>
      </p:grpSp>
      <p:grpSp>
        <p:nvGrpSpPr>
          <p:cNvPr id="2" name="组合 1"/>
          <p:cNvGrpSpPr/>
          <p:nvPr/>
        </p:nvGrpSpPr>
        <p:grpSpPr>
          <a:xfrm>
            <a:off x="3932337" y="3796030"/>
            <a:ext cx="4326646" cy="1075690"/>
            <a:chOff x="11257" y="4627"/>
            <a:chExt cx="4776" cy="1694"/>
          </a:xfrm>
        </p:grpSpPr>
        <p:sp>
          <p:nvSpPr>
            <p:cNvPr id="3" name="矩形 2"/>
            <p:cNvSpPr/>
            <p:nvPr/>
          </p:nvSpPr>
          <p:spPr>
            <a:xfrm>
              <a:off x="11257" y="4627"/>
              <a:ext cx="4776" cy="1308"/>
            </a:xfrm>
            <a:prstGeom prst="rect">
              <a:avLst/>
            </a:prstGeom>
          </p:spPr>
          <p:txBody>
            <a:bodyPr wrap="square" lIns="0" tIns="0" rIns="0" bIns="0">
              <a:spAutoFit/>
            </a:bodyPr>
            <a:p>
              <a:r>
                <a:rPr lang="zh-CN" altLang="en-US" sz="5400">
                  <a:solidFill>
                    <a:srgbClr val="538FAB"/>
                  </a:solidFill>
                  <a:latin typeface="汉仪中宋简" panose="02010600000101010101" charset="-128"/>
                  <a:ea typeface="汉仪中宋简" panose="02010600000101010101" charset="-128"/>
                  <a:sym typeface="Arial" panose="020B0604020202020204" pitchFamily="34" charset="0"/>
                </a:rPr>
                <a:t>6.2</a:t>
              </a:r>
              <a:r>
                <a:rPr lang="en-US" altLang="zh-CN" sz="5400">
                  <a:solidFill>
                    <a:srgbClr val="538FAB"/>
                  </a:solidFill>
                  <a:latin typeface="汉仪中宋简" panose="02010600000101010101" charset="-128"/>
                  <a:ea typeface="汉仪中宋简" panose="02010600000101010101" charset="-128"/>
                  <a:sym typeface="Arial" panose="020B0604020202020204" pitchFamily="34" charset="0"/>
                </a:rPr>
                <a:t>6</a:t>
              </a:r>
              <a:r>
                <a:rPr lang="zh-CN" altLang="en-US" sz="5400">
                  <a:solidFill>
                    <a:srgbClr val="538FAB"/>
                  </a:solidFill>
                  <a:latin typeface="汉仪中宋简" panose="02010600000101010101" charset="-128"/>
                  <a:ea typeface="汉仪中宋简" panose="02010600000101010101" charset="-128"/>
                  <a:sym typeface="Arial" panose="020B0604020202020204" pitchFamily="34" charset="0"/>
                </a:rPr>
                <a:t>工作总结</a:t>
              </a:r>
              <a:endParaRPr lang="zh-CN" altLang="en-US" sz="5400">
                <a:solidFill>
                  <a:srgbClr val="538FAB"/>
                </a:solidFill>
                <a:latin typeface="汉仪中宋简" panose="02010600000101010101" charset="-128"/>
                <a:ea typeface="汉仪中宋简" panose="02010600000101010101" charset="-128"/>
                <a:sym typeface="Arial" panose="020B0604020202020204" pitchFamily="34" charset="0"/>
              </a:endParaRPr>
            </a:p>
          </p:txBody>
        </p:sp>
        <p:sp>
          <p:nvSpPr>
            <p:cNvPr id="11" name="TextBox 11"/>
            <p:cNvSpPr txBox="1"/>
            <p:nvPr/>
          </p:nvSpPr>
          <p:spPr>
            <a:xfrm>
              <a:off x="12848" y="5935"/>
              <a:ext cx="1593" cy="386"/>
            </a:xfrm>
            <a:prstGeom prst="rect">
              <a:avLst/>
            </a:prstGeom>
            <a:noFill/>
          </p:spPr>
          <p:txBody>
            <a:bodyPr wrap="square" rtlCol="0">
              <a:spAutoFit/>
            </a:bodyPr>
            <a:p>
              <a:pPr marL="0" lvl="1" indent="0" algn="l">
                <a:buFont typeface="Arial" panose="020B0604020202020204" pitchFamily="34" charset="0"/>
                <a:buNone/>
              </a:pPr>
              <a:r>
                <a:rPr lang="zh-CN" altLang="en-US" sz="1000">
                  <a:solidFill>
                    <a:schemeClr val="bg1">
                      <a:lumMod val="50000"/>
                    </a:schemeClr>
                  </a:solidFill>
                  <a:latin typeface="汉仪中宋简" panose="02010600000101010101" charset="-128"/>
                  <a:ea typeface="汉仪中宋简" panose="02010600000101010101" charset="-128"/>
                  <a:sym typeface="Arial" panose="020B0604020202020204" pitchFamily="34" charset="0"/>
                </a:rPr>
                <a:t>6.25 Work summary</a:t>
              </a:r>
              <a:endParaRPr lang="zh-CN" altLang="en-US" sz="1000">
                <a:solidFill>
                  <a:schemeClr val="bg1">
                    <a:lumMod val="50000"/>
                  </a:schemeClr>
                </a:solidFill>
                <a:latin typeface="汉仪中宋简" panose="02010600000101010101" charset="-128"/>
                <a:ea typeface="汉仪中宋简" panose="02010600000101010101" charset="-128"/>
                <a:sym typeface="Arial" panose="020B060402020202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4" name="组合 3"/>
          <p:cNvGrpSpPr/>
          <p:nvPr/>
        </p:nvGrpSpPr>
        <p:grpSpPr>
          <a:xfrm>
            <a:off x="4678045" y="612775"/>
            <a:ext cx="2836545" cy="669290"/>
            <a:chOff x="7367" y="935"/>
            <a:chExt cx="4467" cy="1054"/>
          </a:xfrm>
        </p:grpSpPr>
        <p:sp>
          <p:nvSpPr>
            <p:cNvPr id="7" name="文本框 6"/>
            <p:cNvSpPr txBox="1"/>
            <p:nvPr/>
          </p:nvSpPr>
          <p:spPr>
            <a:xfrm>
              <a:off x="7367" y="935"/>
              <a:ext cx="4467" cy="822"/>
            </a:xfrm>
            <a:prstGeom prst="rect">
              <a:avLst/>
            </a:prstGeom>
            <a:noFill/>
          </p:spPr>
          <p:txBody>
            <a:bodyPr wrap="square" rtlCol="0">
              <a:spAutoFit/>
            </a:bodyPr>
            <a:p>
              <a:pPr algn="ctr"/>
              <a:r>
                <a:rPr lang="zh-CN" altLang="en-US" sz="2800">
                  <a:solidFill>
                    <a:srgbClr val="538FAB"/>
                  </a:solidFill>
                  <a:latin typeface="汉仪中宋简" panose="02010600000101010101" charset="-128"/>
                  <a:ea typeface="汉仪中宋简" panose="02010600000101010101" charset="-128"/>
                  <a:sym typeface="+mn-ea"/>
                </a:rPr>
                <a:t>工作内容</a:t>
              </a:r>
              <a:r>
                <a:rPr lang="zh-CN" altLang="en-US" sz="2800">
                  <a:solidFill>
                    <a:srgbClr val="538FAB"/>
                  </a:solidFill>
                  <a:latin typeface="汉仪中宋简" panose="02010600000101010101" charset="-128"/>
                  <a:ea typeface="汉仪中宋简" panose="02010600000101010101" charset="-128"/>
                  <a:sym typeface="+mn-ea"/>
                </a:rPr>
                <a:t>总结</a:t>
              </a:r>
              <a:endParaRPr lang="zh-CN" altLang="en-US" sz="2800">
                <a:solidFill>
                  <a:srgbClr val="538FAB"/>
                </a:solidFill>
                <a:latin typeface="汉仪中宋简" panose="02010600000101010101" charset="-128"/>
                <a:ea typeface="汉仪中宋简" panose="02010600000101010101" charset="-128"/>
                <a:sym typeface="+mn-ea"/>
              </a:endParaRPr>
            </a:p>
          </p:txBody>
        </p:sp>
        <p:sp>
          <p:nvSpPr>
            <p:cNvPr id="8" name="文本框 7"/>
            <p:cNvSpPr txBox="1"/>
            <p:nvPr/>
          </p:nvSpPr>
          <p:spPr>
            <a:xfrm>
              <a:off x="7902" y="1652"/>
              <a:ext cx="3396" cy="337"/>
            </a:xfrm>
            <a:prstGeom prst="rect">
              <a:avLst/>
            </a:prstGeom>
            <a:noFill/>
          </p:spPr>
          <p:txBody>
            <a:bodyPr wrap="square" rtlCol="0">
              <a:spAutoFit/>
            </a:bodyPr>
            <a:p>
              <a:pPr algn="dist"/>
              <a:r>
                <a:rPr lang="zh-CN" altLang="en-US" sz="800">
                  <a:solidFill>
                    <a:srgbClr val="538FAB"/>
                  </a:solidFill>
                  <a:latin typeface="汉仪中宋简" panose="02010600000101010101" charset="-128"/>
                  <a:ea typeface="汉仪中宋简" panose="02010600000101010101" charset="-128"/>
                  <a:sym typeface="+mn-ea"/>
                </a:rPr>
                <a:t>Review of work contents</a:t>
              </a:r>
              <a:endParaRPr lang="zh-CN" altLang="en-US" sz="800">
                <a:solidFill>
                  <a:srgbClr val="538FAB"/>
                </a:solidFill>
                <a:latin typeface="汉仪中宋简" panose="02010600000101010101" charset="-128"/>
                <a:ea typeface="汉仪中宋简" panose="02010600000101010101" charset="-128"/>
                <a:sym typeface="+mn-ea"/>
              </a:endParaRPr>
            </a:p>
          </p:txBody>
        </p:sp>
      </p:grpSp>
      <p:grpSp>
        <p:nvGrpSpPr>
          <p:cNvPr id="11" name="组合 10"/>
          <p:cNvGrpSpPr/>
          <p:nvPr/>
        </p:nvGrpSpPr>
        <p:grpSpPr>
          <a:xfrm>
            <a:off x="3470275" y="1844040"/>
            <a:ext cx="5161915" cy="793750"/>
            <a:chOff x="5465" y="2904"/>
            <a:chExt cx="8129" cy="1250"/>
          </a:xfrm>
        </p:grpSpPr>
        <p:sp>
          <p:nvSpPr>
            <p:cNvPr id="16" name="TextBox 19"/>
            <p:cNvSpPr txBox="1"/>
            <p:nvPr/>
          </p:nvSpPr>
          <p:spPr>
            <a:xfrm>
              <a:off x="6856" y="3007"/>
              <a:ext cx="6738"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程序部分实现了对</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12306</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网页的</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request</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和反反爬虫操作</a:t>
              </a:r>
              <a:endParaRPr lang="zh-CN" altLang="en-US" sz="1200" dirty="0">
                <a:solidFill>
                  <a:srgbClr val="22303B"/>
                </a:solidFill>
                <a:latin typeface="汉仪中宋简" panose="02010600000101010101" charset="-128"/>
                <a:ea typeface="汉仪中宋简" panose="02010600000101010101" charset="-128"/>
                <a:cs typeface="汉仪中宋简" panose="02010600000101010101" charset="-128"/>
                <a:sym typeface="+mn-lt"/>
              </a:endParaRPr>
            </a:p>
          </p:txBody>
        </p:sp>
        <p:sp>
          <p:nvSpPr>
            <p:cNvPr id="17" name="椭圆 16"/>
            <p:cNvSpPr/>
            <p:nvPr/>
          </p:nvSpPr>
          <p:spPr>
            <a:xfrm>
              <a:off x="5465" y="2904"/>
              <a:ext cx="1250" cy="1250"/>
            </a:xfrm>
            <a:prstGeom prst="ellipse">
              <a:avLst/>
            </a:prstGeom>
            <a:solidFill>
              <a:srgbClr val="7BB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01</a:t>
              </a:r>
              <a:endParaRPr lang="en-US" altLang="zh-CN">
                <a:solidFill>
                  <a:schemeClr val="bg1"/>
                </a:solidFill>
                <a:latin typeface="汉仪中宋简" panose="02010600000101010101" charset="-128"/>
                <a:ea typeface="汉仪中宋简" panose="02010600000101010101" charset="-128"/>
              </a:endParaRPr>
            </a:p>
          </p:txBody>
        </p:sp>
      </p:grpSp>
      <p:grpSp>
        <p:nvGrpSpPr>
          <p:cNvPr id="5" name="组合 4"/>
          <p:cNvGrpSpPr/>
          <p:nvPr/>
        </p:nvGrpSpPr>
        <p:grpSpPr>
          <a:xfrm rot="0">
            <a:off x="3470275" y="2847340"/>
            <a:ext cx="5252085" cy="793750"/>
            <a:chOff x="6511" y="4459"/>
            <a:chExt cx="8271" cy="1250"/>
          </a:xfrm>
        </p:grpSpPr>
        <p:sp>
          <p:nvSpPr>
            <p:cNvPr id="18" name="椭圆 17"/>
            <p:cNvSpPr/>
            <p:nvPr/>
          </p:nvSpPr>
          <p:spPr>
            <a:xfrm>
              <a:off x="6511" y="4459"/>
              <a:ext cx="1250" cy="1250"/>
            </a:xfrm>
            <a:prstGeom prst="ellipse">
              <a:avLst/>
            </a:prstGeom>
            <a:solidFill>
              <a:srgbClr val="468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02</a:t>
              </a:r>
              <a:endParaRPr lang="en-US" altLang="zh-CN">
                <a:solidFill>
                  <a:schemeClr val="bg1"/>
                </a:solidFill>
                <a:latin typeface="汉仪中宋简" panose="02010600000101010101" charset="-128"/>
                <a:ea typeface="汉仪中宋简" panose="02010600000101010101" charset="-128"/>
              </a:endParaRPr>
            </a:p>
          </p:txBody>
        </p:sp>
        <p:sp>
          <p:nvSpPr>
            <p:cNvPr id="20" name="TextBox 19"/>
            <p:cNvSpPr txBox="1"/>
            <p:nvPr/>
          </p:nvSpPr>
          <p:spPr>
            <a:xfrm>
              <a:off x="7902" y="4671"/>
              <a:ext cx="6881" cy="826"/>
            </a:xfrm>
            <a:prstGeom prst="rect">
              <a:avLst/>
            </a:prstGeom>
            <a:noFill/>
          </p:spPr>
          <p:txBody>
            <a:bodyPr wrap="square" lIns="109710" tIns="54855" rIns="109710" bIns="54855" rtlCol="0">
              <a:spAutoFit/>
            </a:bodyPr>
            <a:p>
              <a:pPr algn="l">
                <a:lnSpc>
                  <a:spcPct val="15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程序部分实现了</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Chrome</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扩展的简单</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页面</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grpSp>
        <p:nvGrpSpPr>
          <p:cNvPr id="6" name="组合 5"/>
          <p:cNvGrpSpPr/>
          <p:nvPr/>
        </p:nvGrpSpPr>
        <p:grpSpPr>
          <a:xfrm rot="0">
            <a:off x="3470275" y="3850640"/>
            <a:ext cx="5113655" cy="793750"/>
            <a:chOff x="6511" y="6039"/>
            <a:chExt cx="8053" cy="1250"/>
          </a:xfrm>
        </p:grpSpPr>
        <p:sp>
          <p:nvSpPr>
            <p:cNvPr id="19" name="椭圆 18"/>
            <p:cNvSpPr/>
            <p:nvPr/>
          </p:nvSpPr>
          <p:spPr>
            <a:xfrm>
              <a:off x="6511" y="6039"/>
              <a:ext cx="1250" cy="1250"/>
            </a:xfrm>
            <a:prstGeom prst="ellipse">
              <a:avLst/>
            </a:prstGeom>
            <a:solidFill>
              <a:srgbClr val="7BB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03</a:t>
              </a:r>
              <a:endParaRPr lang="en-US" altLang="zh-CN">
                <a:solidFill>
                  <a:schemeClr val="bg1"/>
                </a:solidFill>
                <a:latin typeface="汉仪中宋简" panose="02010600000101010101" charset="-128"/>
                <a:ea typeface="汉仪中宋简" panose="02010600000101010101" charset="-128"/>
              </a:endParaRPr>
            </a:p>
          </p:txBody>
        </p:sp>
        <p:sp>
          <p:nvSpPr>
            <p:cNvPr id="21" name="TextBox 19"/>
            <p:cNvSpPr txBox="1"/>
            <p:nvPr/>
          </p:nvSpPr>
          <p:spPr>
            <a:xfrm>
              <a:off x="7902" y="6142"/>
              <a:ext cx="6663"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文档部分继续完善了文档的总体结构并完成了部分非有关代码章节的</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撰写</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grpSp>
        <p:nvGrpSpPr>
          <p:cNvPr id="9" name="组合 8"/>
          <p:cNvGrpSpPr/>
          <p:nvPr/>
        </p:nvGrpSpPr>
        <p:grpSpPr>
          <a:xfrm rot="0">
            <a:off x="3470275" y="4853940"/>
            <a:ext cx="5252085" cy="793750"/>
            <a:chOff x="6511" y="7619"/>
            <a:chExt cx="8271" cy="1250"/>
          </a:xfrm>
        </p:grpSpPr>
        <p:sp>
          <p:nvSpPr>
            <p:cNvPr id="2" name="椭圆 1"/>
            <p:cNvSpPr/>
            <p:nvPr/>
          </p:nvSpPr>
          <p:spPr>
            <a:xfrm>
              <a:off x="6511" y="7619"/>
              <a:ext cx="1250" cy="1250"/>
            </a:xfrm>
            <a:prstGeom prst="ellipse">
              <a:avLst/>
            </a:prstGeom>
            <a:solidFill>
              <a:srgbClr val="468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a:solidFill>
                    <a:schemeClr val="bg1"/>
                  </a:solidFill>
                  <a:latin typeface="汉仪中宋简" panose="02010600000101010101" charset="-128"/>
                  <a:ea typeface="汉仪中宋简" panose="02010600000101010101" charset="-128"/>
                </a:rPr>
                <a:t>04</a:t>
              </a:r>
              <a:endParaRPr lang="en-US" altLang="zh-CN">
                <a:solidFill>
                  <a:schemeClr val="bg1"/>
                </a:solidFill>
                <a:latin typeface="汉仪中宋简" panose="02010600000101010101" charset="-128"/>
                <a:ea typeface="汉仪中宋简" panose="02010600000101010101" charset="-128"/>
              </a:endParaRPr>
            </a:p>
          </p:txBody>
        </p:sp>
        <p:sp>
          <p:nvSpPr>
            <p:cNvPr id="3" name="TextBox 19"/>
            <p:cNvSpPr txBox="1"/>
            <p:nvPr/>
          </p:nvSpPr>
          <p:spPr>
            <a:xfrm>
              <a:off x="7902" y="7722"/>
              <a:ext cx="6881" cy="1044"/>
            </a:xfrm>
            <a:prstGeom prst="rect">
              <a:avLst/>
            </a:prstGeom>
            <a:noFill/>
          </p:spPr>
          <p:txBody>
            <a:bodyPr wrap="square" lIns="109710" tIns="54855" rIns="109710" bIns="54855" rtlCol="0">
              <a:spAutoFit/>
            </a:bodyPr>
            <a:p>
              <a:pPr algn="l">
                <a:lnSpc>
                  <a:spcPct val="100000"/>
                </a:lnSpc>
              </a:pP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展示部分确定了展示</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PPT</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的整体模板并</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完成了非代码部分的展示</a:t>
              </a:r>
              <a:r>
                <a:rPr 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PPT</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制作</a:t>
              </a:r>
              <a:endParaRPr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6" name="TextBox 19"/>
          <p:cNvSpPr txBox="1"/>
          <p:nvPr/>
        </p:nvSpPr>
        <p:spPr>
          <a:xfrm>
            <a:off x="756285" y="882650"/>
            <a:ext cx="6308090" cy="386080"/>
          </a:xfrm>
          <a:prstGeom prst="rect">
            <a:avLst/>
          </a:prstGeom>
          <a:noFill/>
        </p:spPr>
        <p:txBody>
          <a:bodyPr wrap="square" lIns="109710" tIns="54855" rIns="109710" bIns="54855" rtlCol="0">
            <a:spAutoFit/>
          </a:bodyPr>
          <a:p>
            <a:pPr algn="l">
              <a:lnSpc>
                <a:spcPct val="100000"/>
              </a:lnSpc>
            </a:pP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1.</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程序部分实现了对</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12306</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网页的</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request</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和反反爬虫操作</a:t>
            </a:r>
            <a:endParaRPr lang="zh-CN" altLang="en-US" sz="1200" dirty="0">
              <a:solidFill>
                <a:srgbClr val="22303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10" name="图片 9" descr="28)NNJUUB]F)OQ_081{SDHB"/>
          <p:cNvPicPr>
            <a:picLocks noChangeAspect="1"/>
          </p:cNvPicPr>
          <p:nvPr/>
        </p:nvPicPr>
        <p:blipFill>
          <a:blip r:embed="rId2"/>
          <a:stretch>
            <a:fillRect/>
          </a:stretch>
        </p:blipFill>
        <p:spPr>
          <a:xfrm>
            <a:off x="1409065" y="1411605"/>
            <a:ext cx="8797925" cy="47072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descr="L)%5B2)%YF$7{3JJ7DE_PIM"/>
          <p:cNvPicPr>
            <a:picLocks noChangeAspect="1"/>
          </p:cNvPicPr>
          <p:nvPr/>
        </p:nvPicPr>
        <p:blipFill>
          <a:blip r:embed="rId2"/>
          <a:stretch>
            <a:fillRect/>
          </a:stretch>
        </p:blipFill>
        <p:spPr>
          <a:xfrm>
            <a:off x="842645" y="1285240"/>
            <a:ext cx="9865360" cy="4498340"/>
          </a:xfrm>
          <a:prstGeom prst="rect">
            <a:avLst/>
          </a:prstGeom>
        </p:spPr>
      </p:pic>
      <p:sp>
        <p:nvSpPr>
          <p:cNvPr id="16" name="TextBox 19"/>
          <p:cNvSpPr txBox="1"/>
          <p:nvPr/>
        </p:nvSpPr>
        <p:spPr>
          <a:xfrm>
            <a:off x="1129030" y="708025"/>
            <a:ext cx="7302500" cy="386080"/>
          </a:xfrm>
          <a:prstGeom prst="rect">
            <a:avLst/>
          </a:prstGeom>
          <a:noFill/>
        </p:spPr>
        <p:txBody>
          <a:bodyPr wrap="square" lIns="109710" tIns="54855" rIns="109710" bIns="54855" rtlCol="0">
            <a:spAutoFit/>
          </a:bodyPr>
          <a:p>
            <a:pPr algn="l">
              <a:lnSpc>
                <a:spcPct val="100000"/>
              </a:lnSpc>
            </a:pP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爬</a:t>
            </a:r>
            <a:r>
              <a:rPr 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取</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ajax里面的数据，通过|将数据分隔开来，存入列表中</a:t>
            </a:r>
            <a:endParaRPr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6" name="组合 5"/>
          <p:cNvGrpSpPr/>
          <p:nvPr/>
        </p:nvGrpSpPr>
        <p:grpSpPr>
          <a:xfrm>
            <a:off x="6660515" y="898525"/>
            <a:ext cx="2057400" cy="2642870"/>
            <a:chOff x="10489" y="1415"/>
            <a:chExt cx="3240" cy="4162"/>
          </a:xfrm>
        </p:grpSpPr>
        <p:sp>
          <p:nvSpPr>
            <p:cNvPr id="16" name="TextBox 19"/>
            <p:cNvSpPr txBox="1"/>
            <p:nvPr/>
          </p:nvSpPr>
          <p:spPr>
            <a:xfrm>
              <a:off x="11376" y="1415"/>
              <a:ext cx="1314" cy="608"/>
            </a:xfrm>
            <a:prstGeom prst="rect">
              <a:avLst/>
            </a:prstGeom>
            <a:noFill/>
          </p:spPr>
          <p:txBody>
            <a:bodyPr wrap="square" lIns="109710" tIns="54855" rIns="109710" bIns="54855" rtlCol="0">
              <a:spAutoFit/>
            </a:bodyPr>
            <a:p>
              <a:pPr algn="l">
                <a:lnSpc>
                  <a:spcPct val="100000"/>
                </a:lnSpc>
              </a:pPr>
              <a:r>
                <a:rPr 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输入：</a:t>
              </a:r>
              <a:endParaRPr 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2" name="图片 1" descr="QYWZ8%BPTA(C}FSQDKU}6~E"/>
            <p:cNvPicPr>
              <a:picLocks noChangeAspect="1"/>
            </p:cNvPicPr>
            <p:nvPr/>
          </p:nvPicPr>
          <p:blipFill>
            <a:blip r:embed="rId2"/>
            <a:stretch>
              <a:fillRect/>
            </a:stretch>
          </p:blipFill>
          <p:spPr>
            <a:xfrm>
              <a:off x="10489" y="2247"/>
              <a:ext cx="3240" cy="3330"/>
            </a:xfrm>
            <a:prstGeom prst="rect">
              <a:avLst/>
            </a:prstGeom>
          </p:spPr>
        </p:pic>
      </p:grpSp>
      <p:grpSp>
        <p:nvGrpSpPr>
          <p:cNvPr id="7" name="组合 6"/>
          <p:cNvGrpSpPr/>
          <p:nvPr/>
        </p:nvGrpSpPr>
        <p:grpSpPr>
          <a:xfrm>
            <a:off x="485140" y="3914775"/>
            <a:ext cx="11483340" cy="1480820"/>
            <a:chOff x="764" y="6165"/>
            <a:chExt cx="18084" cy="2332"/>
          </a:xfrm>
        </p:grpSpPr>
        <p:sp>
          <p:nvSpPr>
            <p:cNvPr id="3" name="TextBox 19"/>
            <p:cNvSpPr txBox="1"/>
            <p:nvPr/>
          </p:nvSpPr>
          <p:spPr>
            <a:xfrm>
              <a:off x="8451" y="6165"/>
              <a:ext cx="1348" cy="608"/>
            </a:xfrm>
            <a:prstGeom prst="rect">
              <a:avLst/>
            </a:prstGeom>
            <a:noFill/>
          </p:spPr>
          <p:txBody>
            <a:bodyPr wrap="square" lIns="109710" tIns="54855" rIns="109710" bIns="54855" rtlCol="0">
              <a:spAutoFit/>
            </a:bodyPr>
            <a:p>
              <a:pPr algn="l">
                <a:lnSpc>
                  <a:spcPct val="100000"/>
                </a:lnSpc>
              </a:pPr>
              <a:r>
                <a:rPr 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输出：</a:t>
              </a:r>
              <a:endParaRPr 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4" name="图片 3" descr="F]}~HPBOP2ZKRROQFHAX2}S"/>
            <p:cNvPicPr>
              <a:picLocks noChangeAspect="1"/>
            </p:cNvPicPr>
            <p:nvPr/>
          </p:nvPicPr>
          <p:blipFill>
            <a:blip r:embed="rId3"/>
            <a:stretch>
              <a:fillRect/>
            </a:stretch>
          </p:blipFill>
          <p:spPr>
            <a:xfrm>
              <a:off x="764" y="7049"/>
              <a:ext cx="18085" cy="1449"/>
            </a:xfrm>
            <a:prstGeom prst="rect">
              <a:avLst/>
            </a:prstGeom>
          </p:spPr>
        </p:pic>
      </p:grpSp>
      <p:sp>
        <p:nvSpPr>
          <p:cNvPr id="5" name="TextBox 19"/>
          <p:cNvSpPr txBox="1"/>
          <p:nvPr/>
        </p:nvSpPr>
        <p:spPr>
          <a:xfrm>
            <a:off x="1852295" y="1701800"/>
            <a:ext cx="3514090" cy="1094105"/>
          </a:xfrm>
          <a:prstGeom prst="rect">
            <a:avLst/>
          </a:prstGeom>
          <a:noFill/>
        </p:spPr>
        <p:txBody>
          <a:bodyPr wrap="square" lIns="109710" tIns="54855" rIns="109710" bIns="54855" rtlCol="0">
            <a:spAutoFit/>
          </a:bodyPr>
          <a:p>
            <a:pPr algn="l">
              <a:lnSpc>
                <a:spcPct val="100000"/>
              </a:lnSpc>
            </a:pPr>
            <a:r>
              <a:rPr lang="zh-CN" sz="3200" b="1" dirty="0">
                <a:solidFill>
                  <a:srgbClr val="538FAB"/>
                </a:solidFill>
                <a:latin typeface="汉仪中宋简" panose="02010600000101010101" charset="-128"/>
                <a:ea typeface="汉仪中宋简" panose="02010600000101010101" charset="-128"/>
                <a:cs typeface="汉仪中宋简" panose="02010600000101010101" charset="-128"/>
                <a:sym typeface="+mn-lt"/>
              </a:rPr>
              <a:t>通过对</a:t>
            </a:r>
            <a:r>
              <a:rPr lang="en-US" altLang="zh-CN" sz="3200" b="1" dirty="0">
                <a:solidFill>
                  <a:srgbClr val="538FAB"/>
                </a:solidFill>
                <a:latin typeface="汉仪中宋简" panose="02010600000101010101" charset="-128"/>
                <a:ea typeface="汉仪中宋简" panose="02010600000101010101" charset="-128"/>
                <a:cs typeface="汉仪中宋简" panose="02010600000101010101" charset="-128"/>
                <a:sym typeface="+mn-lt"/>
              </a:rPr>
              <a:t>ajax</a:t>
            </a:r>
            <a:r>
              <a:rPr lang="zh-CN" altLang="en-US" sz="3200" b="1" dirty="0">
                <a:solidFill>
                  <a:srgbClr val="538FAB"/>
                </a:solidFill>
                <a:latin typeface="汉仪中宋简" panose="02010600000101010101" charset="-128"/>
                <a:ea typeface="汉仪中宋简" panose="02010600000101010101" charset="-128"/>
                <a:cs typeface="汉仪中宋简" panose="02010600000101010101" charset="-128"/>
                <a:sym typeface="+mn-lt"/>
              </a:rPr>
              <a:t>中数据的解析</a:t>
            </a:r>
            <a:r>
              <a:rPr lang="zh-CN" altLang="en-US" sz="3200" b="1" dirty="0">
                <a:solidFill>
                  <a:srgbClr val="538FAB"/>
                </a:solidFill>
                <a:latin typeface="汉仪中宋简" panose="02010600000101010101" charset="-128"/>
                <a:ea typeface="汉仪中宋简" panose="02010600000101010101" charset="-128"/>
                <a:cs typeface="汉仪中宋简" panose="02010600000101010101" charset="-128"/>
                <a:sym typeface="+mn-lt"/>
              </a:rPr>
              <a:t>实现了</a:t>
            </a:r>
            <a:endParaRPr lang="zh-CN" altLang="en-US" sz="3200"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6" name="TextBox 19"/>
          <p:cNvSpPr txBox="1"/>
          <p:nvPr/>
        </p:nvSpPr>
        <p:spPr>
          <a:xfrm>
            <a:off x="756285" y="882650"/>
            <a:ext cx="6308090" cy="570865"/>
          </a:xfrm>
          <a:prstGeom prst="rect">
            <a:avLst/>
          </a:prstGeom>
          <a:noFill/>
        </p:spPr>
        <p:txBody>
          <a:bodyPr wrap="square" lIns="109710" tIns="54855" rIns="109710" bIns="54855" rtlCol="0">
            <a:spAutoFit/>
          </a:bodyPr>
          <a:p>
            <a:pPr algn="l">
              <a:lnSpc>
                <a:spcPct val="100000"/>
              </a:lnSpc>
            </a:pP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2.</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程序部分实现了</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Chrome</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扩展的简单页面</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a:p>
            <a:pPr algn="l">
              <a:lnSpc>
                <a:spcPct val="100000"/>
              </a:lnSpc>
            </a:pPr>
            <a:endParaRPr lang="zh-CN" altLang="en-US" sz="1200" dirty="0">
              <a:solidFill>
                <a:srgbClr val="22303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2" name="图片 1" descr="插件页面"/>
          <p:cNvPicPr>
            <a:picLocks noChangeAspect="1"/>
          </p:cNvPicPr>
          <p:nvPr/>
        </p:nvPicPr>
        <p:blipFill>
          <a:blip r:embed="rId2"/>
          <a:stretch>
            <a:fillRect/>
          </a:stretch>
        </p:blipFill>
        <p:spPr>
          <a:xfrm>
            <a:off x="2743835" y="1336040"/>
            <a:ext cx="5768975" cy="49580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1" name="TextBox 19"/>
          <p:cNvSpPr txBox="1"/>
          <p:nvPr/>
        </p:nvSpPr>
        <p:spPr>
          <a:xfrm>
            <a:off x="979805" y="693420"/>
            <a:ext cx="5034280" cy="662940"/>
          </a:xfrm>
          <a:prstGeom prst="rect">
            <a:avLst/>
          </a:prstGeom>
          <a:noFill/>
        </p:spPr>
        <p:txBody>
          <a:bodyPr wrap="square" lIns="109710" tIns="54855" rIns="109710" bIns="54855" rtlCol="0">
            <a:spAutoFit/>
          </a:bodyPr>
          <a:p>
            <a:pPr algn="l">
              <a:lnSpc>
                <a:spcPct val="100000"/>
              </a:lnSpc>
            </a:pP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3.</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文档部分继续完善了文档的总体结构并完成了部分非有关代码章节的</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撰写</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3" name="图片 2" descr="AJLL(%@_A1N]02A15U3LW91"/>
          <p:cNvPicPr>
            <a:picLocks noChangeAspect="1"/>
          </p:cNvPicPr>
          <p:nvPr/>
        </p:nvPicPr>
        <p:blipFill>
          <a:blip r:embed="rId2"/>
          <a:stretch>
            <a:fillRect/>
          </a:stretch>
        </p:blipFill>
        <p:spPr>
          <a:xfrm>
            <a:off x="7401560" y="1457325"/>
            <a:ext cx="3604895" cy="4916170"/>
          </a:xfrm>
          <a:prstGeom prst="rect">
            <a:avLst/>
          </a:prstGeom>
        </p:spPr>
      </p:pic>
      <p:pic>
        <p:nvPicPr>
          <p:cNvPr id="4" name="图片 3" descr="[Y)EB8F(RPQ(0S)[_PXBG73"/>
          <p:cNvPicPr>
            <a:picLocks noChangeAspect="1"/>
          </p:cNvPicPr>
          <p:nvPr/>
        </p:nvPicPr>
        <p:blipFill>
          <a:blip r:embed="rId3"/>
          <a:stretch>
            <a:fillRect/>
          </a:stretch>
        </p:blipFill>
        <p:spPr>
          <a:xfrm>
            <a:off x="1063625" y="1457325"/>
            <a:ext cx="3089275" cy="4958080"/>
          </a:xfrm>
          <a:prstGeom prst="rect">
            <a:avLst/>
          </a:prstGeom>
        </p:spPr>
      </p:pic>
      <p:pic>
        <p:nvPicPr>
          <p:cNvPr id="5" name="图片 4" descr="%C[Y%@{A}VVH1WC431}FE0K"/>
          <p:cNvPicPr>
            <a:picLocks noChangeAspect="1"/>
          </p:cNvPicPr>
          <p:nvPr/>
        </p:nvPicPr>
        <p:blipFill>
          <a:blip r:embed="rId4"/>
          <a:stretch>
            <a:fillRect/>
          </a:stretch>
        </p:blipFill>
        <p:spPr>
          <a:xfrm>
            <a:off x="4559935" y="1457325"/>
            <a:ext cx="2272665" cy="49250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1" name="TextBox 19"/>
          <p:cNvSpPr txBox="1"/>
          <p:nvPr/>
        </p:nvSpPr>
        <p:spPr>
          <a:xfrm>
            <a:off x="979805" y="693420"/>
            <a:ext cx="5034280" cy="662940"/>
          </a:xfrm>
          <a:prstGeom prst="rect">
            <a:avLst/>
          </a:prstGeom>
          <a:noFill/>
        </p:spPr>
        <p:txBody>
          <a:bodyPr wrap="square" lIns="109710" tIns="54855" rIns="109710" bIns="54855" rtlCol="0">
            <a:spAutoFit/>
          </a:bodyPr>
          <a:p>
            <a:pPr algn="l">
              <a:lnSpc>
                <a:spcPct val="100000"/>
              </a:lnSpc>
            </a:pP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4.</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展示部分确定了展示</a:t>
            </a:r>
            <a:r>
              <a:rPr lang="en-US" altLang="zh-CN" b="1" dirty="0">
                <a:solidFill>
                  <a:srgbClr val="538FAB"/>
                </a:solidFill>
                <a:latin typeface="汉仪中宋简" panose="02010600000101010101" charset="-128"/>
                <a:ea typeface="汉仪中宋简" panose="02010600000101010101" charset="-128"/>
                <a:cs typeface="汉仪中宋简" panose="02010600000101010101" charset="-128"/>
                <a:sym typeface="+mn-lt"/>
              </a:rPr>
              <a:t>PPT</a:t>
            </a:r>
            <a:r>
              <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的整体模板并</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完成了非代码部分的展示</a:t>
            </a:r>
            <a:r>
              <a:rPr 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rPr>
              <a:t>PPT</a:t>
            </a:r>
            <a:r>
              <a:rPr b="1" dirty="0">
                <a:solidFill>
                  <a:srgbClr val="538FAB"/>
                </a:solidFill>
                <a:latin typeface="汉仪中宋简" panose="02010600000101010101" charset="-128"/>
                <a:ea typeface="汉仪中宋简" panose="02010600000101010101" charset="-128"/>
                <a:cs typeface="汉仪中宋简" panose="02010600000101010101" charset="-128"/>
                <a:sym typeface="+mn-lt"/>
              </a:rPr>
              <a:t>制作</a:t>
            </a:r>
            <a:endParaRPr lang="zh-CN" altLang="en-US" b="1" dirty="0">
              <a:solidFill>
                <a:srgbClr val="538FAB"/>
              </a:solidFill>
              <a:latin typeface="汉仪中宋简" panose="02010600000101010101" charset="-128"/>
              <a:ea typeface="汉仪中宋简" panose="02010600000101010101" charset="-128"/>
              <a:cs typeface="汉仪中宋简" panose="02010600000101010101" charset="-128"/>
              <a:sym typeface="+mn-lt"/>
            </a:endParaRPr>
          </a:p>
        </p:txBody>
      </p:sp>
      <p:pic>
        <p:nvPicPr>
          <p:cNvPr id="2" name="图片 1" descr="展示"/>
          <p:cNvPicPr>
            <a:picLocks noChangeAspect="1"/>
          </p:cNvPicPr>
          <p:nvPr/>
        </p:nvPicPr>
        <p:blipFill>
          <a:blip r:embed="rId2"/>
          <a:stretch>
            <a:fillRect/>
          </a:stretch>
        </p:blipFill>
        <p:spPr>
          <a:xfrm>
            <a:off x="1430655" y="1442720"/>
            <a:ext cx="8521065" cy="47942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PP_MARK_KEY" val="1506df2c-cee9-4e56-8314-ab2b301aeba4"/>
  <p:tag name="COMMONDATA" val="eyJjb3VudCI6MywiaGRpZCI6IjllMjUzM2NmNGFlMWYxNDg3NjkwMGIyMDU2ZGExMmEyIiwidXNlckNvdW50Ijoz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Words>
  <Application>WPS 演示</Application>
  <PresentationFormat>宽屏</PresentationFormat>
  <Paragraphs>77</Paragraphs>
  <Slides>11</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宋体</vt:lpstr>
      <vt:lpstr>Wingdings</vt:lpstr>
      <vt:lpstr>微软雅黑</vt:lpstr>
      <vt:lpstr>Wingdings</vt:lpstr>
      <vt:lpstr>汉仪中宋简</vt:lpstr>
      <vt:lpstr>汉仪文黑-55简</vt:lpstr>
      <vt:lpstr>思源黑体 CN Bold</vt:lpstr>
      <vt:lpstr>黑体</vt:lpstr>
      <vt:lpstr>Microsoft YaHei Bold</vt:lpstr>
      <vt:lpstr>Arial Unicode MS</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Btiger</cp:lastModifiedBy>
  <cp:revision>177</cp:revision>
  <dcterms:created xsi:type="dcterms:W3CDTF">2019-06-19T02:08:00Z</dcterms:created>
  <dcterms:modified xsi:type="dcterms:W3CDTF">2022-06-26T15:11:59Z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v1.0_mb_UyR6IKvYTc7BQGGvVQb7hA==</vt:lpwstr>
  </property>
  <property fmtid="{D5CDD505-2E9C-101B-9397-08002B2CF9AE}" pid="4" name="ICV">
    <vt:lpwstr>1BE489E64C65406D86AEF9D61CEBD790</vt:lpwstr>
  </property>
</Properties>
</file>